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1"/>
  </p:notesMasterIdLst>
  <p:handoutMasterIdLst>
    <p:handoutMasterId r:id="rId202"/>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8" r:id="rId34"/>
    <p:sldId id="665" r:id="rId35"/>
    <p:sldId id="666" r:id="rId36"/>
    <p:sldId id="667" r:id="rId37"/>
    <p:sldId id="670" r:id="rId38"/>
    <p:sldId id="671" r:id="rId39"/>
    <p:sldId id="669" r:id="rId40"/>
    <p:sldId id="672" r:id="rId41"/>
    <p:sldId id="673" r:id="rId42"/>
    <p:sldId id="674" r:id="rId43"/>
    <p:sldId id="675" r:id="rId44"/>
    <p:sldId id="676" r:id="rId45"/>
    <p:sldId id="677" r:id="rId46"/>
    <p:sldId id="678" r:id="rId47"/>
    <p:sldId id="679" r:id="rId48"/>
    <p:sldId id="680" r:id="rId49"/>
    <p:sldId id="681" r:id="rId50"/>
    <p:sldId id="682" r:id="rId51"/>
    <p:sldId id="683" r:id="rId52"/>
    <p:sldId id="684" r:id="rId53"/>
    <p:sldId id="686" r:id="rId54"/>
    <p:sldId id="687" r:id="rId55"/>
    <p:sldId id="688" r:id="rId56"/>
    <p:sldId id="689" r:id="rId57"/>
    <p:sldId id="705" r:id="rId58"/>
    <p:sldId id="685" r:id="rId59"/>
    <p:sldId id="781" r:id="rId60"/>
    <p:sldId id="782" r:id="rId61"/>
    <p:sldId id="783" r:id="rId62"/>
    <p:sldId id="784" r:id="rId63"/>
    <p:sldId id="785" r:id="rId64"/>
    <p:sldId id="786" r:id="rId65"/>
    <p:sldId id="787" r:id="rId66"/>
    <p:sldId id="788" r:id="rId67"/>
    <p:sldId id="789" r:id="rId68"/>
    <p:sldId id="815" r:id="rId69"/>
    <p:sldId id="795" r:id="rId70"/>
    <p:sldId id="816" r:id="rId71"/>
    <p:sldId id="796" r:id="rId72"/>
    <p:sldId id="817" r:id="rId73"/>
    <p:sldId id="802" r:id="rId74"/>
    <p:sldId id="803" r:id="rId75"/>
    <p:sldId id="804" r:id="rId76"/>
    <p:sldId id="805" r:id="rId77"/>
    <p:sldId id="806" r:id="rId78"/>
    <p:sldId id="807" r:id="rId79"/>
    <p:sldId id="808" r:id="rId80"/>
    <p:sldId id="818" r:id="rId81"/>
    <p:sldId id="809" r:id="rId82"/>
    <p:sldId id="810" r:id="rId83"/>
    <p:sldId id="811" r:id="rId84"/>
    <p:sldId id="812" r:id="rId85"/>
    <p:sldId id="813" r:id="rId86"/>
    <p:sldId id="814" r:id="rId87"/>
    <p:sldId id="651" r:id="rId88"/>
    <p:sldId id="621" r:id="rId89"/>
    <p:sldId id="690" r:id="rId90"/>
    <p:sldId id="691" r:id="rId91"/>
    <p:sldId id="624" r:id="rId92"/>
    <p:sldId id="625" r:id="rId93"/>
    <p:sldId id="626" r:id="rId94"/>
    <p:sldId id="627" r:id="rId95"/>
    <p:sldId id="628" r:id="rId96"/>
    <p:sldId id="630" r:id="rId97"/>
    <p:sldId id="692" r:id="rId98"/>
    <p:sldId id="631" r:id="rId99"/>
    <p:sldId id="632" r:id="rId100"/>
    <p:sldId id="693" r:id="rId101"/>
    <p:sldId id="724" r:id="rId102"/>
    <p:sldId id="652" r:id="rId103"/>
    <p:sldId id="633" r:id="rId104"/>
    <p:sldId id="634" r:id="rId105"/>
    <p:sldId id="635" r:id="rId106"/>
    <p:sldId id="636" r:id="rId107"/>
    <p:sldId id="637" r:id="rId108"/>
    <p:sldId id="638" r:id="rId109"/>
    <p:sldId id="639" r:id="rId110"/>
    <p:sldId id="640" r:id="rId111"/>
    <p:sldId id="694" r:id="rId112"/>
    <p:sldId id="695" r:id="rId113"/>
    <p:sldId id="696" r:id="rId114"/>
    <p:sldId id="713" r:id="rId115"/>
    <p:sldId id="697" r:id="rId116"/>
    <p:sldId id="698" r:id="rId117"/>
    <p:sldId id="714" r:id="rId118"/>
    <p:sldId id="715" r:id="rId119"/>
    <p:sldId id="716" r:id="rId120"/>
    <p:sldId id="707" r:id="rId121"/>
    <p:sldId id="708" r:id="rId122"/>
    <p:sldId id="709" r:id="rId123"/>
    <p:sldId id="710" r:id="rId124"/>
    <p:sldId id="711" r:id="rId125"/>
    <p:sldId id="712" r:id="rId126"/>
    <p:sldId id="704" r:id="rId127"/>
    <p:sldId id="699" r:id="rId128"/>
    <p:sldId id="701" r:id="rId129"/>
    <p:sldId id="702" r:id="rId130"/>
    <p:sldId id="700" r:id="rId131"/>
    <p:sldId id="703" r:id="rId132"/>
    <p:sldId id="706" r:id="rId133"/>
    <p:sldId id="717" r:id="rId134"/>
    <p:sldId id="718" r:id="rId135"/>
    <p:sldId id="719" r:id="rId136"/>
    <p:sldId id="653" r:id="rId137"/>
    <p:sldId id="641" r:id="rId138"/>
    <p:sldId id="642" r:id="rId139"/>
    <p:sldId id="643" r:id="rId140"/>
    <p:sldId id="720" r:id="rId141"/>
    <p:sldId id="721" r:id="rId142"/>
    <p:sldId id="722" r:id="rId143"/>
    <p:sldId id="830" r:id="rId144"/>
    <p:sldId id="644" r:id="rId145"/>
    <p:sldId id="723" r:id="rId146"/>
    <p:sldId id="645" r:id="rId147"/>
    <p:sldId id="646" r:id="rId148"/>
    <p:sldId id="647" r:id="rId149"/>
    <p:sldId id="648" r:id="rId150"/>
    <p:sldId id="725" r:id="rId151"/>
    <p:sldId id="726" r:id="rId152"/>
    <p:sldId id="727" r:id="rId153"/>
    <p:sldId id="732" r:id="rId154"/>
    <p:sldId id="736" r:id="rId155"/>
    <p:sldId id="733" r:id="rId156"/>
    <p:sldId id="734" r:id="rId157"/>
    <p:sldId id="735" r:id="rId158"/>
    <p:sldId id="829" r:id="rId159"/>
    <p:sldId id="728" r:id="rId160"/>
    <p:sldId id="729" r:id="rId161"/>
    <p:sldId id="730" r:id="rId162"/>
    <p:sldId id="731" r:id="rId163"/>
    <p:sldId id="737" r:id="rId164"/>
    <p:sldId id="738" r:id="rId165"/>
    <p:sldId id="739" r:id="rId166"/>
    <p:sldId id="755" r:id="rId167"/>
    <p:sldId id="756" r:id="rId168"/>
    <p:sldId id="742" r:id="rId169"/>
    <p:sldId id="655" r:id="rId170"/>
    <p:sldId id="833" r:id="rId171"/>
    <p:sldId id="834" r:id="rId172"/>
    <p:sldId id="740" r:id="rId173"/>
    <p:sldId id="741" r:id="rId174"/>
    <p:sldId id="743" r:id="rId175"/>
    <p:sldId id="744" r:id="rId176"/>
    <p:sldId id="745" r:id="rId177"/>
    <p:sldId id="746" r:id="rId178"/>
    <p:sldId id="747" r:id="rId179"/>
    <p:sldId id="748" r:id="rId180"/>
    <p:sldId id="749" r:id="rId181"/>
    <p:sldId id="750" r:id="rId182"/>
    <p:sldId id="751" r:id="rId183"/>
    <p:sldId id="752" r:id="rId184"/>
    <p:sldId id="763" r:id="rId185"/>
    <p:sldId id="753" r:id="rId186"/>
    <p:sldId id="754" r:id="rId187"/>
    <p:sldId id="823" r:id="rId188"/>
    <p:sldId id="758" r:id="rId189"/>
    <p:sldId id="759" r:id="rId190"/>
    <p:sldId id="760" r:id="rId191"/>
    <p:sldId id="762" r:id="rId192"/>
    <p:sldId id="761" r:id="rId193"/>
    <p:sldId id="764" r:id="rId194"/>
    <p:sldId id="766" r:id="rId195"/>
    <p:sldId id="767" r:id="rId196"/>
    <p:sldId id="768" r:id="rId197"/>
    <p:sldId id="773" r:id="rId198"/>
    <p:sldId id="772" r:id="rId199"/>
    <p:sldId id="770" r:id="rId20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8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2021/1/24</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2021/1/24</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2021/1/24</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2021/1/24</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2021/1/24</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2021/1/24</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2021/1/24</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2021/1/24</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2021/1/24</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2021/1/24</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2021/1/24</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2021/1/24</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2021/1/24</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2021/1/24</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2021/1/24</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30.WMF"/><Relationship Id="rId2" Type="http://schemas.openxmlformats.org/officeDocument/2006/relationships/image" Target="../media/image27.wmf"/><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6.wmf"/><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0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4.WMF"/><Relationship Id="rId1" Type="http://schemas.openxmlformats.org/officeDocument/2006/relationships/slideLayout" Target="../slideLayouts/slideLayout8.xml"/><Relationship Id="rId4" Type="http://schemas.openxmlformats.org/officeDocument/2006/relationships/image" Target="../media/image118.WMF"/></Relationships>
</file>

<file path=ppt/slides/_rels/slide11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7.WMF"/><Relationship Id="rId1" Type="http://schemas.openxmlformats.org/officeDocument/2006/relationships/slideLayout" Target="../slideLayouts/slideLayout8.xml"/><Relationship Id="rId4" Type="http://schemas.openxmlformats.org/officeDocument/2006/relationships/image" Target="../media/image14.WMF"/></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slideLayout" Target="../slideLayouts/slideLayout8.xml"/><Relationship Id="rId5" Type="http://schemas.openxmlformats.org/officeDocument/2006/relationships/image" Target="../media/image151.WMF"/><Relationship Id="rId4" Type="http://schemas.openxmlformats.org/officeDocument/2006/relationships/image" Target="../media/image118.W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9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image" Target="../media/image9.emf"/><Relationship Id="rId10" Type="http://schemas.openxmlformats.org/officeDocument/2006/relationships/image" Target="../media/image13.WMF"/><Relationship Id="rId4" Type="http://schemas.openxmlformats.org/officeDocument/2006/relationships/image" Target="../media/image8.wmf"/><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image" Target="../media/image23.emf"/><Relationship Id="rId3" Type="http://schemas.openxmlformats.org/officeDocument/2006/relationships/image" Target="../media/image9.emf"/><Relationship Id="rId7" Type="http://schemas.openxmlformats.org/officeDocument/2006/relationships/image" Target="../media/image17.WMF"/><Relationship Id="rId12" Type="http://schemas.openxmlformats.org/officeDocument/2006/relationships/image" Target="../media/image22.WMF"/><Relationship Id="rId2" Type="http://schemas.openxmlformats.org/officeDocument/2006/relationships/image" Target="../media/image14.WMF"/><Relationship Id="rId1" Type="http://schemas.openxmlformats.org/officeDocument/2006/relationships/slideLayout" Target="../slideLayouts/slideLayout3.xml"/><Relationship Id="rId6" Type="http://schemas.openxmlformats.org/officeDocument/2006/relationships/image" Target="../media/image16.WMF"/><Relationship Id="rId11" Type="http://schemas.openxmlformats.org/officeDocument/2006/relationships/image" Target="../media/image21.WMF"/><Relationship Id="rId5" Type="http://schemas.openxmlformats.org/officeDocument/2006/relationships/image" Target="../media/image15.WMF"/><Relationship Id="rId10" Type="http://schemas.openxmlformats.org/officeDocument/2006/relationships/image" Target="../media/image20.WMF"/><Relationship Id="rId4" Type="http://schemas.openxmlformats.org/officeDocument/2006/relationships/image" Target="../media/image10.WMF"/><Relationship Id="rId9" Type="http://schemas.openxmlformats.org/officeDocument/2006/relationships/image" Target="../media/image19.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slideLayout" Target="../slideLayouts/slideLayout8.xml"/><Relationship Id="rId5" Type="http://schemas.openxmlformats.org/officeDocument/2006/relationships/image" Target="../media/image18.WMF"/><Relationship Id="rId4" Type="http://schemas.openxmlformats.org/officeDocument/2006/relationships/image" Target="../media/image8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Doc002.</a:t>
            </a:r>
            <a:br>
              <a:rPr lang="en-US" altLang="ja-JP" sz="4800" b="1" dirty="0" smtClean="0">
                <a:latin typeface="+mn-ea"/>
              </a:rPr>
            </a:br>
            <a:r>
              <a:rPr lang="ja-JP" altLang="en-US" sz="4800" b="1" dirty="0" smtClean="0">
                <a:latin typeface="+mn-ea"/>
              </a:rPr>
              <a:t>プライベート版 </a:t>
            </a:r>
            <a:r>
              <a:rPr lang="ja-JP" altLang="en-US" sz="4800" b="1" dirty="0">
                <a:latin typeface="+mn-ea"/>
              </a:rPr>
              <a:t>構築マニュアル </a:t>
            </a:r>
            <a:r>
              <a:rPr lang="en-US" altLang="ja-JP" sz="4800" b="1" dirty="0">
                <a:latin typeface="+mn-ea"/>
              </a:rPr>
              <a:t>(</a:t>
            </a:r>
            <a:r>
              <a:rPr lang="ja-JP" altLang="en-US" sz="4800" b="1" dirty="0">
                <a:latin typeface="+mn-ea"/>
              </a:rPr>
              <a:t>ハイパースケール版</a:t>
            </a:r>
            <a:r>
              <a:rPr lang="en-US" altLang="ja-JP" sz="4800" b="1" dirty="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4174391"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beta7preview9</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sp>
        <p:nvSpPr>
          <p:cNvPr id="3" name="テキスト ボックス 2"/>
          <p:cNvSpPr txBox="1"/>
          <p:nvPr/>
        </p:nvSpPr>
        <p:spPr>
          <a:xfrm>
            <a:off x="2598290"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3217057"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2021/01/24  </a:t>
            </a:r>
            <a:r>
              <a:rPr kumimoji="1" lang="en-US" altLang="ja-JP" sz="2800" b="1" dirty="0" smtClean="0"/>
              <a:t>(</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5" name="角丸四角形 4"/>
          <p:cNvSpPr/>
          <p:nvPr/>
        </p:nvSpPr>
        <p:spPr>
          <a:xfrm>
            <a:off x="9697487" y="2389390"/>
            <a:ext cx="2213361"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未公開・</a:t>
            </a:r>
            <a:endParaRPr kumimoji="1" lang="en-US" altLang="ja-JP" sz="2400" b="1" dirty="0" smtClean="0"/>
          </a:p>
          <a:p>
            <a:pPr algn="ctr"/>
            <a:r>
              <a:rPr kumimoji="1" lang="ja-JP" altLang="en-US" sz="2400" b="1" dirty="0" smtClean="0"/>
              <a:t>内部利用のみ</a:t>
            </a:r>
            <a:endParaRPr kumimoji="1" lang="ja-JP" altLang="en-US" sz="2400" b="1" dirty="0"/>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dirty="0" smtClean="0"/>
              <a:t>の </a:t>
            </a:r>
            <a:r>
              <a:rPr kumimoji="1" lang="en-US" altLang="ja-JP" dirty="0" smtClean="0"/>
              <a:t>3 </a:t>
            </a:r>
            <a:r>
              <a:rPr kumimoji="1" lang="ja-JP" altLang="en-US" dirty="0" err="1" smtClean="0"/>
              <a:t>つを</a:t>
            </a:r>
            <a:r>
              <a:rPr kumimoji="1" lang="ja-JP" altLang="en-US" dirty="0" smtClean="0"/>
              <a:t>忘れずに手動でチェックし、インストールを開始する。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https://thintele:MikakaNet2020@github.com/IPA-CyberLab/IPA-DN-ThinApps-Private.git --recursive -b </a:t>
            </a:r>
            <a:r>
              <a:rPr lang="en-US" altLang="ja-JP" dirty="0" smtClean="0">
                <a:solidFill>
                  <a:schemeClr val="bg1"/>
                </a:solidFill>
                <a:latin typeface="Consolas" panose="020B0609020204030204" pitchFamily="49" charset="0"/>
              </a:rPr>
              <a:t>beta7preview9</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10</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dirty="0" smtClean="0"/>
              <a:t>シン・テレワークシステムのハイパースケール版の仕組みにより、コントローラの冗長が可能である。</a:t>
            </a:r>
            <a:endParaRPr kumimoji="1" lang="en-US" altLang="ja-JP" sz="1800" dirty="0" smtClean="0"/>
          </a:p>
          <a:p>
            <a:pPr lvl="1">
              <a:lnSpc>
                <a:spcPct val="110000"/>
              </a:lnSpc>
            </a:pPr>
            <a:r>
              <a:rPr kumimoji="1" lang="ja-JP" altLang="en-US" sz="1800" dirty="0" smtClean="0"/>
              <a:t>コントローラおよび中継ゲートウェイにおける設定が必要である。</a:t>
            </a:r>
          </a:p>
          <a:p>
            <a:pPr lvl="1">
              <a:lnSpc>
                <a:spcPct val="110000"/>
              </a:lnSpc>
            </a:pPr>
            <a:r>
              <a:rPr kumimoji="1" lang="ja-JP" altLang="en-US" sz="1800" dirty="0" smtClean="0"/>
              <a:t>特定の </a:t>
            </a:r>
            <a:r>
              <a:rPr kumimoji="1" lang="en-US" altLang="ja-JP" sz="1800" dirty="0" smtClean="0"/>
              <a:t>VM </a:t>
            </a:r>
            <a:r>
              <a:rPr kumimoji="1" lang="ja-JP" altLang="en-US" sz="1800"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(2020 </a:t>
            </a:r>
            <a:r>
              <a:rPr kumimoji="1" lang="ja-JP" altLang="en-US" sz="1200" b="1" dirty="0" smtClean="0"/>
              <a:t>年末で </a:t>
            </a:r>
            <a:r>
              <a:rPr kumimoji="1" lang="en-US" altLang="ja-JP" sz="1200" b="1" dirty="0" smtClean="0"/>
              <a:t>10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02255"/>
            <a:ext cx="345488" cy="729297"/>
          </a:xfrm>
          <a:prstGeom prst="rightBrac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63124" y="3862689"/>
            <a:ext cx="3673366" cy="461665"/>
          </a:xfrm>
          <a:prstGeom prst="rect">
            <a:avLst/>
          </a:prstGeom>
          <a:noFill/>
        </p:spPr>
        <p:txBody>
          <a:bodyPr wrap="square" rtlCol="0">
            <a:spAutoFit/>
          </a:bodyPr>
          <a:lstStyle/>
          <a:p>
            <a:r>
              <a:rPr kumimoji="1" lang="ja-JP" altLang="en-US" sz="2400" b="1" dirty="0" smtClean="0">
                <a:solidFill>
                  <a:schemeClr val="accent6">
                    <a:lumMod val="50000"/>
                  </a:schemeClr>
                </a:solidFill>
              </a:rPr>
              <a:t>本ドキュメントで述べる手法</a:t>
            </a:r>
            <a:endParaRPr kumimoji="1" lang="ja-JP" altLang="en-US" sz="2400" b="1" dirty="0">
              <a:solidFill>
                <a:schemeClr val="accent6">
                  <a:lumMod val="50000"/>
                </a:schemeClr>
              </a:solidFill>
            </a:endParaRPr>
          </a:p>
        </p:txBody>
      </p:sp>
    </p:spTree>
    <p:extLst>
      <p:ext uri="{BB962C8B-B14F-4D97-AF65-F5344CB8AC3E}">
        <p14:creationId xmlns:p14="http://schemas.microsoft.com/office/powerpoint/2010/main" val="22694763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124</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125</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942490"/>
            <a:ext cx="11545223" cy="1778985"/>
          </a:xfrm>
        </p:spPr>
        <p:txBody>
          <a:bodyPr>
            <a:normAutofit fontScale="92500"/>
          </a:bodyPr>
          <a:lstStyle/>
          <a:p>
            <a:r>
              <a:rPr lang="en-US" altLang="ja-JP" dirty="0" err="1" smtClean="0"/>
              <a:t>src</a:t>
            </a:r>
            <a:r>
              <a:rPr lang="en-US" altLang="ja-JP" dirty="0" smtClean="0"/>
              <a:t>\bin\</a:t>
            </a:r>
            <a:r>
              <a:rPr lang="en-US" altLang="ja-JP" dirty="0" err="1" smtClean="0"/>
              <a:t>hamcore</a:t>
            </a:r>
            <a:r>
              <a:rPr lang="en-US" altLang="ja-JP" dirty="0" smtClean="0"/>
              <a:t>\</a:t>
            </a:r>
            <a:r>
              <a:rPr lang="en-US" altLang="ja-JP" dirty="0" err="1" smtClean="0"/>
              <a:t>strtable_ja.patch.stb</a:t>
            </a:r>
            <a:r>
              <a:rPr lang="en-US" altLang="ja-JP" dirty="0" smtClean="0"/>
              <a:t> </a:t>
            </a:r>
            <a:r>
              <a:rPr lang="ja-JP" altLang="en-US" dirty="0" smtClean="0"/>
              <a:t>および </a:t>
            </a:r>
            <a:r>
              <a:rPr lang="en-US" altLang="ja-JP" dirty="0" err="1" smtClean="0"/>
              <a:t>strtable_en.patch.stb</a:t>
            </a:r>
            <a:r>
              <a:rPr lang="en-US" altLang="ja-JP" dirty="0" smtClean="0"/>
              <a:t> </a:t>
            </a:r>
            <a:r>
              <a:rPr lang="ja-JP" altLang="en-US" dirty="0" smtClean="0"/>
              <a:t>ファイルをテキストエディタで編集することにより、ソフトウェアのブランド名などを変更することができる。</a:t>
            </a:r>
            <a:endParaRPr lang="en-US" altLang="ja-JP" dirty="0" smtClean="0"/>
          </a:p>
          <a:p>
            <a:r>
              <a:rPr kumimoji="1" lang="ja-JP" altLang="en-US" dirty="0" smtClean="0"/>
              <a:t>また、</a:t>
            </a:r>
            <a:r>
              <a:rPr lang="en-US" altLang="ja-JP" dirty="0" err="1" smtClean="0"/>
              <a:t>src</a:t>
            </a:r>
            <a:r>
              <a:rPr lang="en-US" altLang="ja-JP" dirty="0" smtClean="0"/>
              <a:t>\bin\</a:t>
            </a:r>
            <a:r>
              <a:rPr lang="en-US" altLang="ja-JP" dirty="0" err="1" smtClean="0"/>
              <a:t>hamcore</a:t>
            </a:r>
            <a:r>
              <a:rPr lang="en-US" altLang="ja-JP" dirty="0" smtClean="0"/>
              <a:t>\ </a:t>
            </a:r>
            <a:r>
              <a:rPr lang="ja-JP" altLang="en-US" dirty="0" smtClean="0"/>
              <a:t>ディレクトリの </a:t>
            </a:r>
            <a:r>
              <a:rPr lang="en-US" altLang="ja-JP" dirty="0" smtClean="0"/>
              <a:t>BMP </a:t>
            </a:r>
            <a:r>
              <a:rPr lang="ja-JP" altLang="en-US" dirty="0" smtClean="0"/>
              <a:t>ファイルを編集することにより、ソフトウェア中の画像を変更することができる。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620" y="1056669"/>
            <a:ext cx="6771290" cy="3806992"/>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1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a:t>
            </a:r>
            <a:r>
              <a:rPr lang="en-US" altLang="ja-JP" sz="1600" dirty="0" smtClean="0">
                <a:solidFill>
                  <a:schemeClr val="bg1"/>
                </a:solidFill>
                <a:latin typeface="Consolas" panose="020B0609020204030204" pitchFamily="49" charset="0"/>
              </a:rPr>
              <a:t>'2020/06/01‘</a:t>
            </a: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r>
              <a:rPr lang="en-US" altLang="ja-JP" sz="1600" dirty="0" smtClean="0">
                <a:solidFill>
                  <a:schemeClr val="bg1"/>
                </a:solidFill>
                <a:latin typeface="Consolas" panose="020B0609020204030204" pitchFamily="49" charset="0"/>
              </a:rPr>
              <a:t>‘</a:t>
            </a: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800" dirty="0" smtClean="0"/>
              <a:t>シン・テレワークシステムでは、クライアントとサーバーは、接続先の中継ゲートウェイが真正であるかどうかを、</a:t>
            </a:r>
            <a:r>
              <a:rPr kumimoji="1" lang="en-US" altLang="ja-JP" sz="1800" dirty="0" smtClean="0"/>
              <a:t>X.509 </a:t>
            </a:r>
            <a:r>
              <a:rPr kumimoji="1" lang="ja-JP" altLang="en-US" sz="1800" dirty="0" smtClean="0"/>
              <a:t>デジタル証明書 </a:t>
            </a:r>
            <a:r>
              <a:rPr kumimoji="1" lang="en-US" altLang="ja-JP" sz="1800" dirty="0" smtClean="0"/>
              <a:t>(RSA </a:t>
            </a:r>
            <a:r>
              <a:rPr kumimoji="1" lang="ja-JP" altLang="en-US" sz="1800" dirty="0" smtClean="0"/>
              <a:t>形式</a:t>
            </a:r>
            <a:r>
              <a:rPr kumimoji="1" lang="en-US" altLang="ja-JP" sz="1800" dirty="0" smtClean="0"/>
              <a:t>) </a:t>
            </a:r>
            <a:r>
              <a:rPr kumimoji="1" lang="ja-JP" altLang="en-US" sz="1800" dirty="0" smtClean="0"/>
              <a:t>により検証する。</a:t>
            </a:r>
            <a:endParaRPr kumimoji="1" lang="en-US" altLang="ja-JP" sz="1800" dirty="0" smtClean="0"/>
          </a:p>
          <a:p>
            <a:r>
              <a:rPr kumimoji="1" lang="ja-JP" altLang="en-US" sz="1800" dirty="0" smtClean="0"/>
              <a:t>シン・テレワークシステムのソースコードには、デフォルトで、サンプル証明書が組み込まれている。</a:t>
            </a:r>
            <a:endParaRPr kumimoji="1" lang="en-US" altLang="ja-JP" sz="1800" dirty="0" smtClean="0"/>
          </a:p>
          <a:p>
            <a:r>
              <a:rPr kumimoji="1" lang="ja-JP" altLang="en-US" sz="1800" dirty="0" smtClean="0"/>
              <a:t>デフォルトのサンプル証明書でも動作するが、信頼できない回線でパケットが書換えられ、中継ゲートウェイの偽物が立てられる可能性を排除するため、独自の </a:t>
            </a:r>
            <a:r>
              <a:rPr kumimoji="1" lang="en-US" altLang="ja-JP" sz="1800" dirty="0" smtClean="0"/>
              <a:t>CA </a:t>
            </a:r>
            <a:r>
              <a:rPr kumimoji="1" lang="ja-JP" altLang="en-US" sz="1800" dirty="0" smtClean="0"/>
              <a:t>および </a:t>
            </a:r>
            <a:r>
              <a:rPr kumimoji="1" lang="en-US" altLang="ja-JP" sz="1800" dirty="0" smtClean="0"/>
              <a:t>CA </a:t>
            </a:r>
            <a:r>
              <a:rPr kumimoji="1" lang="ja-JP" altLang="en-US" sz="1800" dirty="0" smtClean="0"/>
              <a:t>で発行される証明書による検証を行なうことが推奨される。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635062" y="2844057"/>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dirty="0" smtClean="0"/>
              <a:t>中継ゲートウェイ側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46476" y="2904829"/>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dirty="0" smtClean="0"/>
              <a:t>アプリケーション側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874986" y="5030053"/>
            <a:ext cx="10562897" cy="1615827"/>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 </a:t>
            </a:r>
            <a:r>
              <a:rPr kumimoji="1" lang="ja-JP" altLang="en-US" sz="1100" dirty="0" smtClean="0"/>
              <a:t>形式であること。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の値は、チェックしない。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の証明書の有効期限は検証しない。</a:t>
            </a:r>
            <a:endParaRPr kumimoji="1" lang="en-US" altLang="ja-JP" sz="1100" dirty="0" smtClean="0"/>
          </a:p>
          <a:p>
            <a:pPr marL="285750" indent="-285750">
              <a:buFont typeface="Arial" panose="020B0604020202020204" pitchFamily="34" charset="0"/>
              <a:buChar char="•"/>
            </a:pPr>
            <a:r>
              <a:rPr lang="en-US" altLang="ja-JP" sz="1100" dirty="0" smtClean="0"/>
              <a:t>CRL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308781" y="2745107"/>
            <a:ext cx="4240924" cy="2215991"/>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dirty="0" smtClean="0"/>
              <a:t>コントローラ側</a:t>
            </a:r>
            <a:endParaRPr kumimoji="1" lang="en-US" altLang="ja-JP" dirty="0" smtClean="0"/>
          </a:p>
          <a:p>
            <a:r>
              <a:rPr lang="ja-JP" altLang="en-US" sz="1200" dirty="0" smtClean="0"/>
              <a:t>「</a:t>
            </a:r>
            <a:r>
              <a:rPr lang="en-US" altLang="ja-JP" sz="1200" dirty="0" smtClean="0"/>
              <a:t>IPA-DNP-</a:t>
            </a:r>
            <a:r>
              <a:rPr lang="en-US" altLang="ja-JP" sz="1200" dirty="0" err="1" smtClean="0"/>
              <a:t>ThinController</a:t>
            </a:r>
            <a:r>
              <a:rPr lang="en-US" altLang="ja-JP" sz="1200" dirty="0" smtClean="0"/>
              <a:t>-Public/</a:t>
            </a:r>
            <a:r>
              <a:rPr lang="en-US" altLang="ja-JP" sz="1200" dirty="0" err="1" smtClean="0"/>
              <a:t>ThinControllerApp</a:t>
            </a:r>
            <a:r>
              <a:rPr lang="en-US" altLang="ja-JP" sz="1200" dirty="0" smtClean="0"/>
              <a:t>/Resources/Settings/</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a:t>
            </a:r>
            <a:r>
              <a:rPr lang="ja-JP" altLang="en-US" sz="1200" dirty="0" smtClean="0"/>
              <a:t/>
            </a:r>
            <a:br>
              <a:rPr lang="ja-JP" altLang="en-US" sz="1200" dirty="0" smtClean="0"/>
            </a:b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a:t>
            </a:r>
            <a:r>
              <a:rPr lang="en-US" altLang="ja-JP" sz="1200" dirty="0" smtClean="0"/>
              <a:t/>
            </a:r>
            <a:br>
              <a:rPr lang="en-US" altLang="ja-JP" sz="1200" dirty="0" smtClean="0"/>
            </a:b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01_Controller.pfx</a:t>
            </a:r>
            <a:br>
              <a:rPr lang="en-US" altLang="ja-JP" sz="1200" dirty="0" smtClean="0"/>
            </a:b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endParaRPr lang="en-US" altLang="ja-JP" sz="1200" dirty="0" smtClean="0"/>
          </a:p>
          <a:p>
            <a:r>
              <a:rPr lang="ja-JP" altLang="en-US" sz="1200" dirty="0" smtClean="0"/>
              <a:t>上記の鍵ファイルを更新した後、「</a:t>
            </a:r>
            <a:r>
              <a:rPr lang="en-US" altLang="ja-JP" sz="1200" dirty="0" smtClean="0"/>
              <a:t>3-7</a:t>
            </a:r>
            <a:r>
              <a:rPr lang="ja-JP" altLang="en-US" sz="1200" dirty="0" smtClean="0"/>
              <a:t>」または「</a:t>
            </a:r>
            <a:r>
              <a:rPr lang="en-US" altLang="ja-JP" sz="1200" dirty="0" smtClean="0"/>
              <a:t>4-7</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である必要がある。なお、</a:t>
            </a:r>
            <a:r>
              <a:rPr kumimoji="1" lang="en-US" altLang="ja-JP" sz="1800" dirty="0" smtClean="0"/>
              <a:t>Windows Server 2012 </a:t>
            </a:r>
            <a:r>
              <a:rPr kumimoji="1" lang="ja-JP" altLang="en-US" sz="1800" dirty="0" smtClean="0"/>
              <a:t>でも動作する。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ja-JP" altLang="en-US" sz="1800" dirty="0" smtClean="0"/>
              <a:t>なお</a:t>
            </a:r>
            <a:r>
              <a:rPr lang="ja-JP" altLang="en-US" sz="1800" dirty="0"/>
              <a:t>、</a:t>
            </a:r>
            <a:r>
              <a:rPr lang="en-US" altLang="ja-JP" sz="1800" dirty="0"/>
              <a:t>Ubuntu 20.04 </a:t>
            </a:r>
            <a:r>
              <a:rPr lang="ja-JP" altLang="en-US" sz="1800" dirty="0" smtClean="0"/>
              <a:t>でも正常動作を確認</a:t>
            </a:r>
            <a:r>
              <a:rPr lang="ja-JP" altLang="en-US" sz="1800" dirty="0"/>
              <a:t>している。</a:t>
            </a:r>
            <a:r>
              <a:rPr lang="en-US" altLang="ja-JP" sz="1800" dirty="0"/>
              <a:t/>
            </a:r>
            <a:br>
              <a:rPr lang="en-US" altLang="ja-JP" sz="1800" dirty="0"/>
            </a:br>
            <a:r>
              <a:rPr lang="en-US" altLang="ja-JP" sz="1800" dirty="0"/>
              <a:t>https://docs.microsoft.com/ja-jp/sql/sql-server/install/hardware-and-software-requirements-for-installing-sql-server-ver15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2019 (</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ja-JP" altLang="en-US" sz="1800" dirty="0"/>
              <a:t>なお、</a:t>
            </a:r>
            <a:r>
              <a:rPr lang="en-US" altLang="ja-JP" sz="1800" dirty="0"/>
              <a:t>Ubuntu 20.04 </a:t>
            </a:r>
            <a:r>
              <a:rPr lang="ja-JP" altLang="en-US" sz="1800" dirty="0"/>
              <a:t>でも正常動作を確認している。</a:t>
            </a:r>
            <a:r>
              <a:rPr lang="en-US" altLang="ja-JP" sz="1800" dirty="0"/>
              <a:t/>
            </a:r>
            <a:br>
              <a:rPr lang="en-US" altLang="ja-JP" sz="1800" dirty="0"/>
            </a:br>
            <a:r>
              <a:rPr lang="en-US" altLang="ja-JP" sz="1800" dirty="0"/>
              <a:t>https://docs.microsoft.com/ja-jp/sql/sql-server/install/hardware-and-software-requirements-for-installing-sql-server-ver15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コントローラ、中継ゲートウェイ、アプリケーションのソースコード等のファイルのカスタマイズを行なう場合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で送信することが可能です。これには、</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を利用可能です。コントローラ側の</a:t>
            </a:r>
            <a:r>
              <a:rPr kumimoji="1" lang="ja-JP" altLang="en-US" sz="2000" dirty="0" smtClean="0"/>
              <a:t>実現方法は、以下のとおりです。</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解説書」で解説されている以下の </a:t>
            </a:r>
            <a:r>
              <a:rPr lang="en-US" altLang="ja-JP" sz="1800" dirty="0" smtClean="0"/>
              <a:t>SMTP </a:t>
            </a:r>
            <a:r>
              <a:rPr lang="ja-JP" altLang="en-US" sz="1800" dirty="0" smtClean="0"/>
              <a:t>サーバーに関する設定変数を、以下のように変更します。</a:t>
            </a:r>
            <a:endParaRPr lang="en-US" altLang="ja-JP" sz="1800" dirty="0" smtClean="0"/>
          </a:p>
          <a:p>
            <a:pPr lvl="2"/>
            <a:r>
              <a:rPr lang="en-US" altLang="ja-JP" sz="1600" dirty="0" err="1" smtClean="0"/>
              <a:t>SmtpOtpFrom</a:t>
            </a:r>
            <a:r>
              <a:rPr lang="en-US" altLang="ja-JP" sz="1600" dirty="0" smtClean="0"/>
              <a:t>: “SMS” (</a:t>
            </a:r>
            <a:r>
              <a:rPr lang="ja-JP" altLang="en-US" sz="1600" dirty="0" smtClean="0"/>
              <a:t>固定文字列</a:t>
            </a:r>
            <a:r>
              <a:rPr lang="en-US" altLang="ja-JP" sz="1600" dirty="0" smtClean="0"/>
              <a:t>)</a:t>
            </a:r>
            <a:r>
              <a:rPr lang="ja-JP" altLang="en-US" sz="1600" dirty="0" smtClean="0"/>
              <a:t> に変更します。</a:t>
            </a:r>
            <a:endParaRPr lang="en-US" altLang="ja-JP" sz="1600" dirty="0"/>
          </a:p>
          <a:p>
            <a:pPr lvl="2"/>
            <a:r>
              <a:rPr lang="en-US" altLang="ja-JP" sz="1600" dirty="0" err="1"/>
              <a:t>SmtpServerHostname</a:t>
            </a:r>
            <a:r>
              <a:rPr lang="en-US" altLang="ja-JP" sz="1600" dirty="0"/>
              <a:t> : </a:t>
            </a:r>
            <a:r>
              <a:rPr lang="en-US" altLang="ja-JP" sz="1600" dirty="0" smtClean="0"/>
              <a:t>AWS </a:t>
            </a:r>
            <a:r>
              <a:rPr lang="ja-JP" altLang="en-US" sz="1600" dirty="0" smtClean="0"/>
              <a:t>のリージョン名を指定します。通常は、</a:t>
            </a:r>
            <a:r>
              <a:rPr lang="en-US" altLang="ja-JP" sz="1600" dirty="0" smtClean="0"/>
              <a:t>”ap-northeast-1”</a:t>
            </a:r>
            <a:r>
              <a:rPr lang="ja-JP" altLang="en-US" sz="1600" dirty="0" smtClean="0"/>
              <a:t> を指定します。</a:t>
            </a:r>
            <a:endParaRPr lang="en-US" altLang="ja-JP" sz="1600" dirty="0" smtClean="0"/>
          </a:p>
          <a:p>
            <a:pPr lvl="2"/>
            <a:r>
              <a:rPr lang="en-US" altLang="ja-JP" sz="1600" dirty="0" err="1" smtClean="0"/>
              <a:t>SmtpUsername</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」文字列を指定します。</a:t>
            </a:r>
            <a:endParaRPr lang="en-US" altLang="ja-JP" sz="1600" dirty="0" smtClean="0"/>
          </a:p>
          <a:p>
            <a:pPr lvl="2"/>
            <a:r>
              <a:rPr lang="en-US" altLang="ja-JP" sz="1600" dirty="0" err="1" smtClean="0"/>
              <a:t>SmtpPassword</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された「シークレットアクセスキー」文字列を指定します。</a:t>
            </a:r>
            <a:endParaRPr lang="en-US" altLang="ja-JP" sz="1600" dirty="0" smtClean="0"/>
          </a:p>
          <a:p>
            <a:pPr lvl="1"/>
            <a:r>
              <a:rPr lang="ja-JP" altLang="en-US" sz="2000" dirty="0" smtClean="0"/>
              <a:t>上記の設定を行なった場合、コントローラは、</a:t>
            </a:r>
            <a:r>
              <a:rPr lang="en-US" altLang="ja-JP" sz="2000" dirty="0" smtClean="0"/>
              <a:t>SMTP </a:t>
            </a:r>
            <a:r>
              <a:rPr lang="ja-JP" altLang="en-US" sz="2000" dirty="0" smtClean="0"/>
              <a:t>サーバーを使用する代わりに、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を送信します。</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517483" y="3518841"/>
            <a:ext cx="9439413" cy="3139321"/>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endParaRPr lang="ja-JP" altLang="en-US" sz="900" dirty="0"/>
          </a:p>
        </p:txBody>
      </p:sp>
    </p:spTree>
    <p:extLst>
      <p:ext uri="{BB962C8B-B14F-4D97-AF65-F5344CB8AC3E}">
        <p14:creationId xmlns:p14="http://schemas.microsoft.com/office/powerpoint/2010/main" val="35804991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で送信するシステムを構築したい場合は、サーバーアプリ側のビルド前に、ソースコードの設定変更が必要です。</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を入力することが可能になります。</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」ファイルを開きます。</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2855388" y="3130743"/>
            <a:ext cx="7705725" cy="723900"/>
          </a:xfrm>
          <a:prstGeom prst="rect">
            <a:avLst/>
          </a:prstGeom>
          <a:ln w="38100">
            <a:solidFill>
              <a:schemeClr val="tx1"/>
            </a:solidFill>
          </a:ln>
        </p:spPr>
      </p:pic>
      <p:sp>
        <p:nvSpPr>
          <p:cNvPr id="6" name="正方形/長方形 5"/>
          <p:cNvSpPr/>
          <p:nvPr/>
        </p:nvSpPr>
        <p:spPr>
          <a:xfrm>
            <a:off x="6214744" y="3658750"/>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687047" y="3999506"/>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のシステムの負荷や電波状況などにより、正常に送信されない可能性があります。</a:t>
            </a:r>
          </a:p>
          <a:p>
            <a:r>
              <a:rPr kumimoji="1" lang="en-US" altLang="ja-JP" dirty="0" smtClean="0"/>
              <a:t>OTP </a:t>
            </a:r>
            <a:r>
              <a:rPr kumimoji="1" lang="ja-JP" altLang="en-US" dirty="0" smtClean="0"/>
              <a:t>を利用する場合は、必ず、「非常用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」をユーザーに控えておくよう指示してください。</a:t>
            </a:r>
          </a:p>
        </p:txBody>
      </p:sp>
    </p:spTree>
    <p:extLst>
      <p:ext uri="{BB962C8B-B14F-4D97-AF65-F5344CB8AC3E}">
        <p14:creationId xmlns:p14="http://schemas.microsoft.com/office/powerpoint/2010/main" val="36788897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コントローラプログラムおよび中継ゲートウェイ</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は、コントローラ</a:t>
            </a:r>
            <a:r>
              <a:rPr lang="ja-JP" altLang="en-US" sz="2000" dirty="0"/>
              <a:t>と中継ゲートウェイとの間で内部的に共有される秘密鍵である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設定変数の変更方法は、</a:t>
            </a:r>
            <a:r>
              <a:rPr kumimoji="1" lang="en-US" altLang="ja-JP" sz="2000" dirty="0" smtClean="0"/>
              <a:t>8-14 </a:t>
            </a:r>
            <a:r>
              <a:rPr kumimoji="1" lang="ja-JP" altLang="en-US" sz="2000" dirty="0" smtClean="0"/>
              <a:t>の方法に従う。</a:t>
            </a:r>
            <a:endParaRPr kumimoji="1" lang="en-US" altLang="ja-JP" sz="2000" dirty="0" smtClean="0"/>
          </a:p>
          <a:p>
            <a:r>
              <a:rPr kumimoji="1" lang="ja-JP" altLang="en-US" sz="2000" dirty="0" smtClean="0"/>
              <a:t>この設定は、コントローラから、一旦コントローラに接続した全中継ゲートウェイに配信されるため、中継ゲートウェイの側での設定変更は不要である。</a:t>
            </a:r>
            <a:endParaRPr kumimoji="1" lang="en-US" altLang="ja-JP" sz="2000" dirty="0" smtClean="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endParaRPr kumimoji="1" lang="ja-JP" altLang="en-US"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程度の平均トラフィックが発生する。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コントローラのバックアップ</a:t>
            </a:r>
            <a:endParaRPr kumimoji="1" lang="en-US" altLang="ja-JP" dirty="0" smtClean="0"/>
          </a:p>
          <a:p>
            <a:pPr lvl="1">
              <a:lnSpc>
                <a:spcPct val="120000"/>
              </a:lnSpc>
            </a:pPr>
            <a:r>
              <a:rPr kumimoji="1" lang="ja-JP" altLang="en-US" dirty="0" smtClean="0"/>
              <a:t>コントローラには、本マニュアルに従ってコントローラを構築し設定を変更した部分をのぞき、それほど重要なデータを持たないことから、必ずしもバックアップを取得しなければならないわけではない。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コントローラ故障時に、一から立ち上げる場合でも、コントローラを</a:t>
            </a:r>
            <a:r>
              <a:rPr lang="ja-JP" altLang="en-US" dirty="0"/>
              <a:t>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しかし、迅速な復旧のため、コントローラをバックアップしておきたい場合もある。サービス運用者がそのように考える場合は、コントローラをバックアップする。</a:t>
            </a:r>
            <a:endParaRPr lang="ja-JP" altLang="en-US" dirty="0"/>
          </a:p>
          <a:p>
            <a:pPr lvl="1">
              <a:lnSpc>
                <a:spcPct val="120000"/>
              </a:lnSpc>
            </a:pPr>
            <a:r>
              <a:rPr kumimoji="1" lang="ja-JP" altLang="en-US" dirty="0" smtClean="0"/>
              <a:t>コントローラのバックアップは、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コントローラ全体</a:t>
            </a:r>
            <a:r>
              <a:rPr lang="ja-JP" altLang="en-US" sz="1600" dirty="0"/>
              <a:t>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、コントローラを</a:t>
            </a:r>
            <a:r>
              <a:rPr lang="ja-JP" altLang="en-US" sz="1600" dirty="0"/>
              <a:t>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コントローラの「</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、コントローラに</a:t>
            </a:r>
            <a:r>
              <a:rPr lang="ja-JP" altLang="en-US" sz="1600" dirty="0"/>
              <a:t>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9-10. </a:t>
            </a:r>
            <a:r>
              <a:rPr kumimoji="1" lang="ja-JP" altLang="en-US" sz="3600" dirty="0" smtClean="0"/>
              <a:t>コントローラおよび中継ゲートウェイのバックアップ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sp>
        <p:nvSpPr>
          <p:cNvPr id="33" name="楕円 32"/>
          <p:cNvSpPr/>
          <p:nvPr/>
        </p:nvSpPr>
        <p:spPr>
          <a:xfrm>
            <a:off x="101026" y="286169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7" name="楕円 36"/>
          <p:cNvSpPr/>
          <p:nvPr/>
        </p:nvSpPr>
        <p:spPr>
          <a:xfrm>
            <a:off x="2308751" y="388742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787379" y="38258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5314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は、中継ゲートウェイの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a:t>
            </a:r>
            <a:r>
              <a:rPr lang="ja-JP" altLang="en-US"/>
              <a:t>の</a:t>
            </a:r>
            <a:r>
              <a:rPr lang="ja-JP" altLang="en-US" smtClean="0"/>
              <a:t>「</a:t>
            </a:r>
            <a:r>
              <a:rPr lang="en-US" altLang="ja-JP"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beta7preview9</a:t>
            </a: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サーバーをそのまま利用することが可能である。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Tree>
    <p:extLst>
      <p:ext uri="{BB962C8B-B14F-4D97-AF65-F5344CB8AC3E}">
        <p14:creationId xmlns:p14="http://schemas.microsoft.com/office/powerpoint/2010/main" val="838276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smtClean="0"/>
              <a:t>で同一しなければならない。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10 </a:t>
            </a:r>
            <a:r>
              <a:rPr lang="ja-JP" altLang="en-US" sz="2000" dirty="0" smtClean="0"/>
              <a:t>万ユーザー以上を有するが、データベースのサイズは約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本ドキュメントでは、第 </a:t>
            </a:r>
            <a:r>
              <a:rPr lang="en-US" altLang="ja-JP" sz="1600" dirty="0" smtClean="0"/>
              <a:t>3 </a:t>
            </a:r>
            <a:r>
              <a:rPr lang="ja-JP" altLang="en-US" sz="1600" dirty="0" smtClean="0"/>
              <a:t>章 ～ 第 </a:t>
            </a:r>
            <a:r>
              <a:rPr lang="en-US" altLang="ja-JP" sz="1600" dirty="0" smtClean="0"/>
              <a:t>5 </a:t>
            </a:r>
            <a:r>
              <a:rPr lang="ja-JP" altLang="en-US" sz="1600" dirty="0" smtClean="0"/>
              <a:t>章で、コントローラと中継サーバーを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Tree>
    <p:extLst>
      <p:ext uri="{BB962C8B-B14F-4D97-AF65-F5344CB8AC3E}">
        <p14:creationId xmlns:p14="http://schemas.microsoft.com/office/powerpoint/2010/main" val="3531211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3-2.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10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sp>
        <p:nvSpPr>
          <p:cNvPr id="33" name="楕円 32"/>
          <p:cNvSpPr/>
          <p:nvPr/>
        </p:nvSpPr>
        <p:spPr>
          <a:xfrm>
            <a:off x="101026" y="286169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7" name="楕円 36"/>
          <p:cNvSpPr/>
          <p:nvPr/>
        </p:nvSpPr>
        <p:spPr>
          <a:xfrm>
            <a:off x="2308751" y="388742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787379" y="38258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sp>
        <p:nvSpPr>
          <p:cNvPr id="71" name="テキスト ボックス 70"/>
          <p:cNvSpPr txBox="1"/>
          <p:nvPr/>
        </p:nvSpPr>
        <p:spPr>
          <a:xfrm>
            <a:off x="2464565" y="3212135"/>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462213"/>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dirty="0"/>
              <a:t>「ステップ </a:t>
            </a:r>
            <a:r>
              <a:rPr lang="en-US" altLang="ja-JP" sz="1400" dirty="0"/>
              <a:t>4: </a:t>
            </a:r>
            <a:r>
              <a:rPr lang="ja-JP" altLang="en-US" sz="1400" dirty="0"/>
              <a:t>ストレージの追加」はデフォルトのままでよい</a:t>
            </a:r>
            <a:r>
              <a:rPr lang="ja-JP" altLang="en-US" sz="1400" dirty="0" smtClean="0"/>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Tree>
    <p:extLst>
      <p:ext uri="{BB962C8B-B14F-4D97-AF65-F5344CB8AC3E}">
        <p14:creationId xmlns:p14="http://schemas.microsoft.com/office/powerpoint/2010/main" val="2055039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19.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21.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23.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27.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SDK</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https://dotnet.microsoft.com/download/dotnet/5.0/ </a:t>
            </a:r>
            <a:r>
              <a:rPr lang="ja-JP" altLang="en-US" dirty="0" smtClean="0"/>
              <a:t>にアクセスするとよい。</a:t>
            </a:r>
            <a:endParaRPr lang="en-US" altLang="ja-JP" dirty="0" smtClean="0"/>
          </a:p>
          <a:p>
            <a:r>
              <a:rPr lang="ja-JP" altLang="en-US" dirty="0" smtClean="0"/>
              <a:t>本文書作成時では、「</a:t>
            </a:r>
            <a:r>
              <a:rPr lang="en-US" altLang="ja-JP" dirty="0"/>
              <a:t>dotnet-sdk-5.0.101-win-x64.exe</a:t>
            </a:r>
            <a:r>
              <a:rPr lang="ja-JP" altLang="en-US" dirty="0" smtClean="0"/>
              <a:t>」というファイルが最新版である。</a:t>
            </a:r>
            <a:r>
              <a:rPr lang="en-US" altLang="ja-JP" dirty="0" smtClean="0"/>
              <a:t>※ V5.0.x </a:t>
            </a:r>
            <a:r>
              <a:rPr lang="ja-JP" altLang="en-US" dirty="0" smtClean="0"/>
              <a:t>系の最新版を入れること。</a:t>
            </a:r>
            <a:endParaRPr lang="en-US" altLang="ja-JP" dirty="0" smtClean="0"/>
          </a:p>
        </p:txBody>
      </p:sp>
      <p:pic>
        <p:nvPicPr>
          <p:cNvPr id="8" name="図 7"/>
          <p:cNvPicPr>
            <a:picLocks noChangeAspect="1"/>
          </p:cNvPicPr>
          <p:nvPr/>
        </p:nvPicPr>
        <p:blipFill>
          <a:blip r:embed="rId3"/>
          <a:stretch>
            <a:fillRect/>
          </a:stretch>
        </p:blipFill>
        <p:spPr>
          <a:xfrm>
            <a:off x="4176713" y="4904562"/>
            <a:ext cx="2474858" cy="1842735"/>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40014" y="1671145"/>
            <a:ext cx="909472"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537136" y="2432466"/>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endParaRPr kumimoji="1" lang="ja-JP" altLang="en-US" sz="2400" dirty="0"/>
          </a:p>
        </p:txBody>
      </p:sp>
      <p:sp>
        <p:nvSpPr>
          <p:cNvPr id="13" name="テキスト ボックス 12"/>
          <p:cNvSpPr txBox="1"/>
          <p:nvPr/>
        </p:nvSpPr>
        <p:spPr>
          <a:xfrm>
            <a:off x="6117020" y="2426314"/>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kumimoji="1" lang="ja-JP" altLang="en-US" sz="2400" dirty="0"/>
          </a:p>
        </p:txBody>
      </p:sp>
      <p:cxnSp>
        <p:nvCxnSpPr>
          <p:cNvPr id="14" name="直線矢印コネクタ 13"/>
          <p:cNvCxnSpPr/>
          <p:nvPr/>
        </p:nvCxnSpPr>
        <p:spPr>
          <a:xfrm>
            <a:off x="6035628" y="1637999"/>
            <a:ext cx="1216510"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185"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56235" y="1888890"/>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15268" y="333110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43883" y="3331101"/>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4838" y="339633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745565" y="397105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40756" y="3094112"/>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43940" y="3906645"/>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099264" y="3660410"/>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2742" y="4494574"/>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63941" y="4935005"/>
            <a:ext cx="1800915" cy="688290"/>
          </a:xfrm>
          <a:prstGeom prst="rect">
            <a:avLst/>
          </a:prstGeom>
          <a:ln w="12700">
            <a:solidFill>
              <a:srgbClr val="0070C0"/>
            </a:solidFill>
          </a:ln>
        </p:spPr>
      </p:pic>
      <p:sp>
        <p:nvSpPr>
          <p:cNvPr id="76" name="テキスト ボックス 75"/>
          <p:cNvSpPr txBox="1"/>
          <p:nvPr/>
        </p:nvSpPr>
        <p:spPr>
          <a:xfrm>
            <a:off x="791690" y="5623295"/>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 10 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https://thintele:MikakaNet2020@github.com/IPA-CyberLab/IPA-DN-ThinController-Private.git </a:t>
            </a:r>
            <a:r>
              <a:rPr lang="en-US" altLang="ja-JP" sz="1200" dirty="0" smtClean="0">
                <a:solidFill>
                  <a:schemeClr val="bg1"/>
                </a:solidFill>
                <a:latin typeface="Consolas" panose="020B0609020204030204" pitchFamily="49" charset="0"/>
              </a:rPr>
              <a:t>--recursive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beta7preview9</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の運用ノウハウをもとにすれば、全く同じものを誰でも作ることができます。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6195" y="5610030"/>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https://thintele:MikakaNet2020@github.com/IPA-CyberLab/IPA-DN-ThinController-Private.git --recursive -b </a:t>
            </a:r>
            <a:r>
              <a:rPr lang="en-US" altLang="ja-JP" sz="1200" dirty="0" smtClean="0">
                <a:solidFill>
                  <a:schemeClr val="bg1"/>
                </a:solidFill>
                <a:latin typeface="Consolas" panose="020B0609020204030204" pitchFamily="49" charset="0"/>
              </a:rPr>
              <a:t>beta7preview9</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3068686"/>
            <a:ext cx="11353780" cy="2492990"/>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beta7preview9</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664372"/>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387920" y="5774347"/>
            <a:ext cx="11585990"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git\IPA-DN-ThinController-Private\ThinControllerApp\</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514350" indent="-514350">
              <a:buFont typeface="+mj-lt"/>
              <a:buAutoNum type="arabicPeriod"/>
            </a:pPr>
            <a:r>
              <a:rPr kumimoji="1" lang="ja-JP" altLang="en-US" dirty="0" smtClean="0"/>
              <a:t>利用しようとする各 </a:t>
            </a:r>
            <a:r>
              <a:rPr kumimoji="1" lang="en-US" altLang="ja-JP" dirty="0" smtClean="0"/>
              <a:t>OS </a:t>
            </a:r>
            <a:r>
              <a:rPr kumimoji="1" lang="ja-JP" altLang="en-US" dirty="0" smtClean="0"/>
              <a:t>の管理者としての知識。</a:t>
            </a:r>
            <a:endParaRPr kumimoji="1" lang="en-US" altLang="ja-JP" dirty="0" smtClean="0"/>
          </a:p>
          <a:p>
            <a:pPr marL="514350" indent="-514350">
              <a:buFont typeface="+mj-lt"/>
              <a:buAutoNum type="arabicPeriod"/>
            </a:pPr>
            <a:r>
              <a:rPr lang="en-US" altLang="ja-JP" dirty="0" smtClean="0"/>
              <a:t>IP, TCP</a:t>
            </a:r>
            <a:r>
              <a:rPr lang="en-US" altLang="ja-JP" smtClean="0"/>
              <a:t>, SSL </a:t>
            </a:r>
            <a:r>
              <a:rPr lang="ja-JP" altLang="en-US" smtClean="0"/>
              <a:t>に関する知識。</a:t>
            </a:r>
            <a:endParaRPr lang="en-US" altLang="ja-JP" dirty="0"/>
          </a:p>
          <a:p>
            <a:pPr marL="514350" indent="-514350">
              <a:buFont typeface="+mj-lt"/>
              <a:buAutoNum type="arabicPeriod"/>
            </a:pPr>
            <a:r>
              <a:rPr kumimoji="1" lang="en-US" altLang="ja-JP" dirty="0" smtClean="0"/>
              <a:t>SSH </a:t>
            </a:r>
            <a:r>
              <a:rPr kumimoji="1" lang="ja-JP" altLang="en-US" dirty="0" smtClean="0"/>
              <a:t>クライアントの使い方。</a:t>
            </a:r>
            <a:endParaRPr kumimoji="1" lang="en-US" altLang="ja-JP" dirty="0" smtClean="0"/>
          </a:p>
          <a:p>
            <a:pPr marL="514350" indent="-514350">
              <a:buFont typeface="+mj-lt"/>
              <a:buAutoNum type="arabicPeriod"/>
            </a:pPr>
            <a:r>
              <a:rPr lang="en-US" altLang="ja-JP" dirty="0" err="1" smtClean="0"/>
              <a:t>git</a:t>
            </a:r>
            <a:r>
              <a:rPr lang="en-US" altLang="ja-JP" dirty="0" smtClean="0"/>
              <a:t> </a:t>
            </a:r>
            <a:r>
              <a:rPr lang="ja-JP" altLang="en-US" dirty="0" smtClean="0"/>
              <a:t>コマンドの使い方。</a:t>
            </a:r>
            <a:r>
              <a:rPr lang="en-US" altLang="ja-JP" dirty="0" smtClean="0"/>
              <a:t/>
            </a:r>
            <a:br>
              <a:rPr lang="en-US" altLang="ja-JP" dirty="0" smtClean="0"/>
            </a:br>
            <a:r>
              <a:rPr lang="en-US" altLang="ja-JP" dirty="0" smtClean="0"/>
              <a:t>(</a:t>
            </a:r>
            <a:r>
              <a:rPr lang="ja-JP" altLang="en-US" dirty="0" smtClean="0"/>
              <a:t>ただし、本ドキュメントの構築手順を実施する分には </a:t>
            </a:r>
            <a:r>
              <a:rPr lang="en-US" altLang="ja-JP" dirty="0" err="1" smtClean="0"/>
              <a:t>git</a:t>
            </a:r>
            <a:r>
              <a:rPr lang="en-US" altLang="ja-JP" dirty="0" smtClean="0"/>
              <a:t> </a:t>
            </a:r>
            <a:r>
              <a:rPr lang="ja-JP" altLang="en-US" dirty="0" err="1" smtClean="0"/>
              <a:t>に精</a:t>
            </a:r>
            <a:r>
              <a:rPr lang="ja-JP" altLang="en-US" dirty="0" smtClean="0"/>
              <a:t>通している必要はない。</a:t>
            </a:r>
            <a:r>
              <a:rPr lang="en-US" altLang="ja-JP" dirty="0" smtClean="0"/>
              <a:t>)</a:t>
            </a:r>
          </a:p>
          <a:p>
            <a:pPr marL="514350" indent="-514350">
              <a:buFont typeface="+mj-lt"/>
              <a:buAutoNum type="arabicPeriod"/>
            </a:pPr>
            <a:r>
              <a:rPr kumimoji="1" lang="en-US" altLang="ja-JP" dirty="0" smtClean="0"/>
              <a:t>AWS </a:t>
            </a:r>
            <a:r>
              <a:rPr kumimoji="1" lang="ja-JP" altLang="en-US" dirty="0" smtClean="0"/>
              <a:t>の使い方。</a:t>
            </a:r>
            <a:endParaRPr kumimoji="1" lang="en-US" altLang="ja-JP" dirty="0" smtClean="0"/>
          </a:p>
          <a:p>
            <a:pPr marL="514350" indent="-514350">
              <a:buFont typeface="+mj-lt"/>
              <a:buAutoNum type="arabicPeriod"/>
            </a:pPr>
            <a:r>
              <a:rPr kumimoji="1" lang="en-US" altLang="ja-JP" dirty="0" smtClean="0"/>
              <a:t>SQL Server </a:t>
            </a:r>
            <a:r>
              <a:rPr kumimoji="1" lang="ja-JP" altLang="en-US" dirty="0" smtClean="0"/>
              <a:t>のデータベースの内容を操作したい場合は、操作に必要な </a:t>
            </a:r>
            <a:r>
              <a:rPr kumimoji="1" lang="en-US" altLang="ja-JP" dirty="0" smtClean="0"/>
              <a:t>SQL </a:t>
            </a:r>
            <a:r>
              <a:rPr kumimoji="1" lang="ja-JP" altLang="en-US" dirty="0" smtClean="0"/>
              <a:t>クエリの書き方等の知識。</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347142" y="3649445"/>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523768"/>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dirty="0"/>
              <a:t>「ステップ </a:t>
            </a:r>
            <a:r>
              <a:rPr lang="en-US" altLang="ja-JP" sz="1400" dirty="0"/>
              <a:t>4: </a:t>
            </a:r>
            <a:r>
              <a:rPr lang="ja-JP" altLang="en-US" sz="1400" dirty="0"/>
              <a:t>ストレージの追加」はデフォルトのままでよい</a:t>
            </a:r>
            <a:r>
              <a:rPr lang="ja-JP" altLang="en-US" sz="1400" dirty="0" smtClean="0"/>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9678" y="100864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1587340"/>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230930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20. </a:t>
            </a:r>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8" name="テキスト ボックス 7"/>
          <p:cNvSpPr txBox="1"/>
          <p:nvPr/>
        </p:nvSpPr>
        <p:spPr>
          <a:xfrm>
            <a:off x="360310" y="293893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459138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a:t>
            </a:r>
            <a:r>
              <a:rPr lang="en-US" altLang="ja-JP" dirty="0" smtClean="0"/>
              <a:t>SDK </a:t>
            </a:r>
            <a:r>
              <a:rPr lang="ja-JP" altLang="en-US" dirty="0" smtClean="0"/>
              <a:t>のインストールを行なう。</a:t>
            </a:r>
            <a:endParaRPr lang="en-US" altLang="ja-JP" dirty="0" smtClean="0"/>
          </a:p>
          <a:p>
            <a:r>
              <a:rPr lang="ja-JP" altLang="en-US" dirty="0" smtClean="0"/>
              <a:t>以下は、</a:t>
            </a:r>
            <a:r>
              <a:rPr lang="en-US" altLang="ja-JP" dirty="0" smtClean="0"/>
              <a:t>Ubuntu 16.04 / 18.04 / 20.04 </a:t>
            </a:r>
            <a:r>
              <a:rPr lang="ja-JP" altLang="en-US" dirty="0" err="1" smtClean="0"/>
              <a:t>での</a:t>
            </a:r>
            <a:r>
              <a:rPr lang="ja-JP" altLang="en-US" dirty="0" smtClean="0"/>
              <a:t>操作方法を示す。</a:t>
            </a:r>
            <a:endParaRPr lang="en-US" altLang="ja-JP" dirty="0" smtClean="0"/>
          </a:p>
        </p:txBody>
      </p:sp>
      <p:sp>
        <p:nvSpPr>
          <p:cNvPr id="9" name="テキスト ボックス 8"/>
          <p:cNvSpPr txBox="1"/>
          <p:nvPr/>
        </p:nvSpPr>
        <p:spPr>
          <a:xfrm>
            <a:off x="222382" y="2070662"/>
            <a:ext cx="11664818" cy="577081"/>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--no-check-certificate https://packages.microsoft.com/config/ubuntu/20.04/packages-microsoft-prod.deb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dpkg</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packages-</a:t>
            </a:r>
            <a:r>
              <a:rPr lang="en-US" altLang="ja-JP" sz="1050" dirty="0" err="1" smtClean="0">
                <a:solidFill>
                  <a:schemeClr val="bg1"/>
                </a:solidFill>
                <a:latin typeface="Consolas" panose="020B0609020204030204" pitchFamily="49" charset="0"/>
              </a:rPr>
              <a:t>microsoft</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prod.deb</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dotnet-sdk-5.0</a:t>
            </a:r>
            <a:endParaRPr kumimoji="1" lang="ja-JP" altLang="en-US" sz="1050" dirty="0">
              <a:solidFill>
                <a:schemeClr val="bg1"/>
              </a:solidFill>
              <a:latin typeface="Consolas" panose="020B0609020204030204" pitchFamily="49" charset="0"/>
            </a:endParaRPr>
          </a:p>
        </p:txBody>
      </p:sp>
      <p:sp>
        <p:nvSpPr>
          <p:cNvPr id="2" name="テキスト ボックス 1"/>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0" name="テキスト ボックス 9"/>
          <p:cNvSpPr txBox="1"/>
          <p:nvPr/>
        </p:nvSpPr>
        <p:spPr>
          <a:xfrm>
            <a:off x="222382" y="3235155"/>
            <a:ext cx="11664818" cy="577081"/>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--no-check-certificate https://</a:t>
            </a:r>
            <a:r>
              <a:rPr lang="en-US" altLang="ja-JP" sz="1050" dirty="0" smtClean="0">
                <a:solidFill>
                  <a:schemeClr val="bg1"/>
                </a:solidFill>
                <a:latin typeface="Consolas" panose="020B0609020204030204" pitchFamily="49" charset="0"/>
              </a:rPr>
              <a:t>packages.microsoft.com/config/ubuntu/18.04/packages-microsoft-prod.deb </a:t>
            </a:r>
            <a:r>
              <a:rPr lang="en-US" altLang="ja-JP" sz="1050" dirty="0">
                <a:solidFill>
                  <a:schemeClr val="bg1"/>
                </a:solidFill>
                <a:latin typeface="Consolas" panose="020B0609020204030204" pitchFamily="49" charset="0"/>
              </a:rPr>
              <a:t>&amp;&amp;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dpkg</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packages-</a:t>
            </a:r>
            <a:r>
              <a:rPr lang="en-US" altLang="ja-JP" sz="1050" dirty="0" err="1" smtClean="0">
                <a:solidFill>
                  <a:schemeClr val="bg1"/>
                </a:solidFill>
                <a:latin typeface="Consolas" panose="020B0609020204030204" pitchFamily="49" charset="0"/>
              </a:rPr>
              <a:t>microsoft</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prod.deb</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dotnet-sdk-5.0</a:t>
            </a:r>
            <a:endParaRPr kumimoji="1" lang="ja-JP" altLang="en-US" sz="1050" dirty="0">
              <a:solidFill>
                <a:schemeClr val="bg1"/>
              </a:solidFill>
              <a:latin typeface="Consolas" panose="020B0609020204030204" pitchFamily="49" charset="0"/>
            </a:endParaRPr>
          </a:p>
        </p:txBody>
      </p:sp>
      <p:sp>
        <p:nvSpPr>
          <p:cNvPr id="11" name="テキスト ボックス 10"/>
          <p:cNvSpPr txBox="1"/>
          <p:nvPr/>
        </p:nvSpPr>
        <p:spPr>
          <a:xfrm>
            <a:off x="222382" y="2851403"/>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2" name="テキスト ボックス 11"/>
          <p:cNvSpPr txBox="1"/>
          <p:nvPr/>
        </p:nvSpPr>
        <p:spPr>
          <a:xfrm>
            <a:off x="222382" y="4318782"/>
            <a:ext cx="11664818" cy="577081"/>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--no-check-certificate https://</a:t>
            </a:r>
            <a:r>
              <a:rPr lang="en-US" altLang="ja-JP" sz="1050" dirty="0" smtClean="0">
                <a:solidFill>
                  <a:schemeClr val="bg1"/>
                </a:solidFill>
                <a:latin typeface="Consolas" panose="020B0609020204030204" pitchFamily="49" charset="0"/>
              </a:rPr>
              <a:t>packages.microsoft.com/config/ubuntu/16.04/packages-microsoft-prod.deb </a:t>
            </a:r>
            <a:r>
              <a:rPr lang="en-US" altLang="ja-JP" sz="1050" dirty="0">
                <a:solidFill>
                  <a:schemeClr val="bg1"/>
                </a:solidFill>
                <a:latin typeface="Consolas" panose="020B0609020204030204" pitchFamily="49" charset="0"/>
              </a:rPr>
              <a:t>&amp;&amp;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dpkg</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packages-</a:t>
            </a:r>
            <a:r>
              <a:rPr lang="en-US" altLang="ja-JP" sz="1050" dirty="0" err="1" smtClean="0">
                <a:solidFill>
                  <a:schemeClr val="bg1"/>
                </a:solidFill>
                <a:latin typeface="Consolas" panose="020B0609020204030204" pitchFamily="49" charset="0"/>
              </a:rPr>
              <a:t>microsoft</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prod.deb</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dotnet-sdk-5.0</a:t>
            </a:r>
            <a:endParaRPr kumimoji="1" lang="ja-JP" altLang="en-US" sz="1050" dirty="0">
              <a:solidFill>
                <a:schemeClr val="bg1"/>
              </a:solidFill>
              <a:latin typeface="Consolas" panose="020B0609020204030204" pitchFamily="49" charset="0"/>
            </a:endParaRPr>
          </a:p>
        </p:txBody>
      </p:sp>
      <p:sp>
        <p:nvSpPr>
          <p:cNvPr id="13" name="テキスト ボックス 12"/>
          <p:cNvSpPr txBox="1"/>
          <p:nvPr/>
        </p:nvSpPr>
        <p:spPr>
          <a:xfrm>
            <a:off x="222382" y="3935030"/>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4" name="テキスト ボックス 13"/>
          <p:cNvSpPr txBox="1"/>
          <p:nvPr/>
        </p:nvSpPr>
        <p:spPr>
          <a:xfrm>
            <a:off x="332741" y="5186855"/>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docs.microsoft.com/ja-jp/dotnet/core/install/linux</a:t>
            </a:r>
            <a:endParaRPr lang="ja-JP" altLang="en-US" dirty="0" smtClean="0"/>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606972" y="3397470"/>
            <a:ext cx="7732986" cy="2831544"/>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b="1" dirty="0" smtClean="0"/>
              <a:t>ソフトウェアの本バージョンは、現在未公開のソースコード・プレビュー版であり、</a:t>
            </a:r>
            <a:r>
              <a:rPr kumimoji="1" lang="en-US" altLang="ja-JP" sz="1400" b="1" dirty="0" smtClean="0"/>
              <a:t/>
            </a:r>
            <a:br>
              <a:rPr kumimoji="1" lang="en-US" altLang="ja-JP" sz="1400" b="1" dirty="0" smtClean="0"/>
            </a:br>
            <a:r>
              <a:rPr kumimoji="1" lang="ja-JP" altLang="en-US" sz="1400" b="1" dirty="0" smtClean="0"/>
              <a:t>本ドキュメントの配布先組織内における評価を目的として提供するものです。</a:t>
            </a:r>
            <a:r>
              <a:rPr kumimoji="1" lang="en-US" altLang="ja-JP" sz="1400" b="1" dirty="0" smtClean="0"/>
              <a:t/>
            </a:r>
            <a:br>
              <a:rPr kumimoji="1" lang="en-US" altLang="ja-JP" sz="1400" b="1" dirty="0" smtClean="0"/>
            </a:br>
            <a:endParaRPr kumimoji="1" lang="ja-JP" altLang="en-US" sz="1400" b="1" dirty="0" smtClean="0"/>
          </a:p>
          <a:p>
            <a:pPr marL="285750" indent="-285750">
              <a:buFont typeface="Arial" panose="020B0604020202020204" pitchFamily="34" charset="0"/>
              <a:buChar char="•"/>
            </a:pPr>
            <a:r>
              <a:rPr kumimoji="1" lang="ja-JP" altLang="en-US" sz="1400" b="1" dirty="0" smtClean="0"/>
              <a:t>本ドキュメントおよび本ドキュメントに記載されているクレデンシャル </a:t>
            </a:r>
            <a:r>
              <a:rPr kumimoji="1" lang="en-US" altLang="ja-JP" sz="1400" b="1" dirty="0" smtClean="0"/>
              <a:t>(</a:t>
            </a:r>
            <a:r>
              <a:rPr kumimoji="1" lang="ja-JP" altLang="en-US" sz="1400" b="1" dirty="0" smtClean="0"/>
              <a:t>認証情報</a:t>
            </a:r>
            <a:r>
              <a:rPr lang="en-US" altLang="ja-JP" sz="1400" b="1" dirty="0" smtClean="0"/>
              <a:t>) </a:t>
            </a:r>
            <a:r>
              <a:rPr lang="ja-JP" altLang="en-US" sz="1400" b="1" dirty="0" smtClean="0"/>
              <a:t>を用いて入手・ビルドしたプログラムの</a:t>
            </a:r>
            <a:r>
              <a:rPr kumimoji="1" lang="ja-JP" altLang="en-US" sz="1400" b="1" dirty="0" smtClean="0"/>
              <a:t>組織外への配布は、ご遠慮ください。</a:t>
            </a:r>
            <a:r>
              <a:rPr kumimoji="1" lang="en-US" altLang="ja-JP" sz="1200" dirty="0" smtClean="0"/>
              <a:t/>
            </a:r>
            <a:br>
              <a:rPr kumimoji="1" lang="en-US" altLang="ja-JP" sz="1200" dirty="0" smtClean="0"/>
            </a:br>
            <a:endParaRPr kumimoji="1" lang="en-US" altLang="ja-JP" sz="1200" dirty="0" smtClean="0"/>
          </a:p>
          <a:p>
            <a:pPr marL="285750" indent="-285750">
              <a:buFont typeface="Arial" panose="020B0604020202020204" pitchFamily="34" charset="0"/>
              <a:buChar char="•"/>
            </a:pPr>
            <a:r>
              <a:rPr kumimoji="1" lang="en-US" altLang="ja-JP" sz="1200" dirty="0" smtClean="0"/>
              <a:t>IPA </a:t>
            </a:r>
            <a:r>
              <a:rPr kumimoji="1" lang="ja-JP" altLang="en-US" sz="1200" dirty="0" smtClean="0"/>
              <a:t>サイバー技術研究室では、シン・テレワークシステムの中継ゲートウェイの動作状況の統計データを収集しています。</a:t>
            </a:r>
            <a:br>
              <a:rPr kumimoji="1" lang="ja-JP" altLang="en-US" sz="1200" dirty="0" smtClean="0"/>
            </a:br>
            <a:r>
              <a:rPr lang="ja-JP" altLang="en-US" sz="1200" dirty="0"/>
              <a:t>シン・テレワークシステム</a:t>
            </a:r>
            <a:r>
              <a:rPr kumimoji="1" lang="ja-JP" altLang="en-US" sz="1200" dirty="0" smtClean="0"/>
              <a:t>の中継システムは、統計情報を </a:t>
            </a:r>
            <a:r>
              <a:rPr kumimoji="1" lang="en-US" altLang="ja-JP" sz="1200" dirty="0" smtClean="0"/>
              <a:t>IPA </a:t>
            </a:r>
            <a:r>
              <a:rPr kumimoji="1" lang="ja-JP" altLang="en-US" sz="1200" dirty="0" smtClean="0"/>
              <a:t>の統計サーバーに送付します。</a:t>
            </a:r>
            <a:r>
              <a:rPr kumimoji="1" lang="en-US" altLang="ja-JP" sz="1200" dirty="0" smtClean="0"/>
              <a:t/>
            </a:r>
            <a:br>
              <a:rPr kumimoji="1" lang="en-US" altLang="ja-JP" sz="1200" dirty="0" smtClean="0"/>
            </a:br>
            <a:r>
              <a:rPr lang="ja-JP" altLang="en-US" sz="1200" dirty="0" smtClean="0"/>
              <a:t>統計情報は、</a:t>
            </a:r>
            <a:r>
              <a:rPr lang="ja-JP" altLang="en-US" sz="1200" dirty="0"/>
              <a:t>シン・テレワークシステム</a:t>
            </a:r>
            <a:r>
              <a:rPr lang="ja-JP" altLang="en-US" sz="1200" dirty="0" smtClean="0"/>
              <a:t>が</a:t>
            </a:r>
            <a:r>
              <a:rPr lang="ja-JP" altLang="en-US" sz="1200" dirty="0"/>
              <a:t>日本国内でどの程度活用されているかを確認し、</a:t>
            </a:r>
            <a:r>
              <a:rPr lang="en-US" altLang="ja-JP" sz="1200" dirty="0"/>
              <a:t>IPA </a:t>
            </a:r>
            <a:r>
              <a:rPr lang="ja-JP" altLang="en-US" sz="1200" dirty="0"/>
              <a:t>サイバー技術研究室の活動に関する社会的理解や必要な予算の獲得等のために利用されます</a:t>
            </a:r>
            <a:r>
              <a:rPr lang="ja-JP" altLang="en-US" sz="1200" dirty="0" smtClean="0"/>
              <a:t>。</a:t>
            </a:r>
            <a:r>
              <a:rPr lang="en-US" altLang="ja-JP" sz="1200" dirty="0" smtClean="0"/>
              <a:t/>
            </a:r>
            <a:br>
              <a:rPr lang="en-US" altLang="ja-JP" sz="1200" dirty="0" smtClean="0"/>
            </a:br>
            <a:r>
              <a:rPr lang="ja-JP" altLang="en-US" sz="1200" dirty="0"/>
              <a:t>収集され保存される統計情報には、シン・テレワークシステムの</a:t>
            </a:r>
            <a:r>
              <a:rPr lang="ja-JP" altLang="en-US" sz="1200" dirty="0" smtClean="0"/>
              <a:t>中継システムを</a:t>
            </a:r>
            <a:r>
              <a:rPr lang="ja-JP" altLang="en-US" sz="1200" dirty="0"/>
              <a:t>経由するセッション数、接続コンピュータ台数、通信データ量</a:t>
            </a:r>
            <a:r>
              <a:rPr lang="ja-JP" altLang="en-US" sz="1200" dirty="0" smtClean="0"/>
              <a:t>、「シン・テレワークシステム コントローラ」が生成する統計データ、「</a:t>
            </a:r>
            <a:r>
              <a:rPr lang="ja-JP" altLang="en-US" sz="1200" dirty="0"/>
              <a:t>中継システム</a:t>
            </a:r>
            <a:r>
              <a:rPr lang="ja-JP" altLang="en-US" sz="1200" dirty="0" smtClean="0"/>
              <a:t>」ホストそのもの </a:t>
            </a:r>
            <a:r>
              <a:rPr lang="en-US" altLang="ja-JP" sz="1200" dirty="0"/>
              <a:t>(</a:t>
            </a:r>
            <a:r>
              <a:rPr lang="ja-JP" altLang="en-US" sz="1200" dirty="0"/>
              <a:t>統計情報の送付先</a:t>
            </a:r>
            <a:r>
              <a:rPr lang="en-US" altLang="ja-JP" sz="1200" dirty="0"/>
              <a:t>) </a:t>
            </a:r>
            <a:r>
              <a:rPr lang="ja-JP" altLang="en-US" sz="1200" dirty="0" smtClean="0"/>
              <a:t>の固有の </a:t>
            </a:r>
            <a:r>
              <a:rPr lang="en-US" altLang="ja-JP" sz="1200" dirty="0" smtClean="0"/>
              <a:t>ID</a:t>
            </a:r>
            <a:r>
              <a:rPr lang="ja-JP" altLang="en-US" sz="1200" dirty="0" err="1" smtClean="0"/>
              <a:t>、</a:t>
            </a:r>
            <a:r>
              <a:rPr lang="en-US" altLang="ja-JP" sz="1200" dirty="0" smtClean="0"/>
              <a:t>IP </a:t>
            </a:r>
            <a:r>
              <a:rPr lang="ja-JP" altLang="en-US" sz="1200" dirty="0"/>
              <a:t>アドレスおよび</a:t>
            </a:r>
            <a:r>
              <a:rPr lang="ja-JP" altLang="en-US" sz="1200" dirty="0" smtClean="0"/>
              <a:t>ホスト名、</a:t>
            </a:r>
            <a:r>
              <a:rPr lang="en-US" altLang="ja-JP" sz="1200" dirty="0" smtClean="0"/>
              <a:t>OS</a:t>
            </a:r>
            <a:r>
              <a:rPr lang="ja-JP" altLang="en-US" sz="1200" dirty="0" smtClean="0"/>
              <a:t> のバージョン、中継ゲートウェイのバージョン番号が</a:t>
            </a:r>
            <a:r>
              <a:rPr lang="ja-JP" altLang="en-US" sz="1200" dirty="0"/>
              <a:t>含まれます。</a:t>
            </a:r>
            <a:r>
              <a:rPr lang="en-US" altLang="ja-JP" sz="1200" dirty="0" smtClean="0"/>
              <a:t/>
            </a:r>
            <a:br>
              <a:rPr lang="en-US" altLang="ja-JP" sz="1200" dirty="0" smtClean="0"/>
            </a:br>
            <a:r>
              <a:rPr lang="ja-JP" altLang="en-US" sz="1200" dirty="0" smtClean="0"/>
              <a:t>個人</a:t>
            </a:r>
            <a:r>
              <a:rPr lang="ja-JP" altLang="en-US" sz="1200" dirty="0"/>
              <a:t>情報や認証</a:t>
            </a:r>
            <a:r>
              <a:rPr lang="ja-JP" altLang="en-US" sz="1200" dirty="0" smtClean="0"/>
              <a:t>情報、通信データ、ユーザー名、パスワード、秘密鍵等の秘密情報が収集されることはありません。</a:t>
            </a:r>
            <a:endParaRPr kumimoji="1" lang="ja-JP" altLang="en-US" sz="12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5.0.101</a:t>
            </a: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5.0.101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
        <p:nvSpPr>
          <p:cNvPr id="12" name="テキスト ボックス 11"/>
          <p:cNvSpPr txBox="1"/>
          <p:nvPr/>
        </p:nvSpPr>
        <p:spPr>
          <a:xfrm>
            <a:off x="222381" y="432699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将来のデバッグが必要になった時のために </a:t>
            </a:r>
            <a:r>
              <a:rPr lang="en-US" altLang="ja-JP" dirty="0" err="1" smtClean="0"/>
              <a:t>dotnet</a:t>
            </a:r>
            <a:r>
              <a:rPr lang="en-US" altLang="ja-JP" dirty="0" smtClean="0"/>
              <a:t>-dump </a:t>
            </a:r>
            <a:r>
              <a:rPr lang="ja-JP" altLang="en-US" dirty="0" smtClean="0"/>
              <a:t>を予めインストールする。</a:t>
            </a:r>
            <a:endParaRPr lang="en-US" altLang="ja-JP" dirty="0" smtClean="0"/>
          </a:p>
        </p:txBody>
      </p:sp>
      <p:sp>
        <p:nvSpPr>
          <p:cNvPr id="13" name="テキスト ボックス 12"/>
          <p:cNvSpPr txBox="1"/>
          <p:nvPr/>
        </p:nvSpPr>
        <p:spPr>
          <a:xfrm>
            <a:off x="222382" y="506565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tool install -g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-dump</a:t>
            </a:r>
            <a:endParaRPr kumimoji="1" lang="ja-JP" altLang="en-US" dirty="0">
              <a:solidFill>
                <a:schemeClr val="bg1"/>
              </a:solidFill>
              <a:latin typeface="Consolas" panose="020B0609020204030204" pitchFamily="49" charset="0"/>
            </a:endParaRPr>
          </a:p>
        </p:txBody>
      </p:sp>
      <p:sp>
        <p:nvSpPr>
          <p:cNvPr id="14" name="テキスト ボックス 13"/>
          <p:cNvSpPr txBox="1"/>
          <p:nvPr/>
        </p:nvSpPr>
        <p:spPr>
          <a:xfrm>
            <a:off x="222381" y="4696326"/>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15" name="テキスト ボックス 14"/>
          <p:cNvSpPr txBox="1"/>
          <p:nvPr/>
        </p:nvSpPr>
        <p:spPr>
          <a:xfrm>
            <a:off x="182967" y="5446996"/>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6" name="テキスト ボックス 15"/>
          <p:cNvSpPr txBox="1"/>
          <p:nvPr/>
        </p:nvSpPr>
        <p:spPr>
          <a:xfrm>
            <a:off x="860053" y="5885880"/>
            <a:ext cx="10972800" cy="461665"/>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You can invoke the tool using the following command: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-dump</a:t>
            </a:r>
          </a:p>
          <a:p>
            <a:r>
              <a:rPr lang="en-US" altLang="ja-JP" sz="1200" dirty="0">
                <a:solidFill>
                  <a:schemeClr val="bg1"/>
                </a:solidFill>
                <a:latin typeface="Consolas" panose="020B0609020204030204" pitchFamily="49" charset="0"/>
              </a:rPr>
              <a:t>Tool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-dump' (version '5.0.160202') was successfully installed.</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https://thintele:MikakaNet2020@github.com/IPA-CyberLab/IPA-DN-ThinController-Private.git </a:t>
            </a:r>
            <a:r>
              <a:rPr lang="en-US" altLang="ja-JP" sz="1200" dirty="0" smtClean="0">
                <a:solidFill>
                  <a:schemeClr val="bg1"/>
                </a:solidFill>
                <a:latin typeface="Consolas" panose="020B0609020204030204" pitchFamily="49" charset="0"/>
              </a:rPr>
              <a:t>--recursive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beta7preview9</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1671388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https://thintele:MikakaNet2020@github.com/IPA-CyberLab/IPA-DN-ThinController-Private.git --recursive -b </a:t>
            </a:r>
            <a:r>
              <a:rPr lang="en-US" altLang="ja-JP" sz="1200" dirty="0" smtClean="0">
                <a:solidFill>
                  <a:schemeClr val="bg1"/>
                </a:solidFill>
                <a:latin typeface="Consolas" panose="020B0609020204030204" pitchFamily="49" charset="0"/>
              </a:rPr>
              <a:t>beta7preview9</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222108"/>
            <a:ext cx="4958847" cy="2590499"/>
          </a:xfrm>
          <a:prstGeom prst="rect">
            <a:avLst/>
          </a:prstGeom>
        </p:spPr>
      </p:pic>
      <p:pic>
        <p:nvPicPr>
          <p:cNvPr id="2" name="図 1"/>
          <p:cNvPicPr>
            <a:picLocks noChangeAspect="1"/>
          </p:cNvPicPr>
          <p:nvPr/>
        </p:nvPicPr>
        <p:blipFill>
          <a:blip r:embed="rId3"/>
          <a:stretch>
            <a:fillRect/>
          </a:stretch>
        </p:blipFill>
        <p:spPr>
          <a:xfrm>
            <a:off x="518065" y="3222108"/>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1180665"/>
            <a:ext cx="4647204" cy="57758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パブリック版 </a:t>
            </a:r>
            <a:r>
              <a:rPr kumimoji="1" lang="en-US" altLang="ja-JP" sz="3200" b="1" dirty="0" smtClean="0"/>
              <a:t>(2020.4 </a:t>
            </a:r>
            <a:r>
              <a:rPr kumimoji="1" lang="ja-JP" altLang="en-US" sz="3200" b="1" dirty="0" smtClean="0"/>
              <a:t>～</a:t>
            </a:r>
            <a:r>
              <a:rPr kumimoji="1" lang="en-US" altLang="ja-JP" sz="3200" b="1" dirty="0" smtClean="0"/>
              <a:t>)</a:t>
            </a:r>
            <a:endParaRPr kumimoji="1" lang="ja-JP" altLang="en-US" sz="32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801314"/>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3068686"/>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beta7preview9</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664372"/>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387920" y="5774347"/>
            <a:ext cx="11585990"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err="1"/>
              <a:t>ThinControllerApp</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同時起動可能。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2222284"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lang="ja-JP" altLang="en-US" dirty="0"/>
              <a:t>「ステップ </a:t>
            </a:r>
            <a:r>
              <a:rPr lang="en-US" altLang="ja-JP" dirty="0"/>
              <a:t>3: </a:t>
            </a:r>
            <a:r>
              <a:rPr lang="ja-JP" altLang="en-US" dirty="0"/>
              <a:t>インスタンスの詳細の設定」はデフォルトのままでよい</a:t>
            </a:r>
            <a:r>
              <a:rPr lang="ja-JP" altLang="en-US" dirty="0" smtClean="0"/>
              <a:t>。</a:t>
            </a:r>
            <a:endParaRPr lang="en-US" altLang="ja-JP" dirty="0" smtClean="0"/>
          </a:p>
          <a:p>
            <a:r>
              <a:rPr lang="en-US" altLang="ja-JP" dirty="0" smtClean="0"/>
              <a:t>10. </a:t>
            </a:r>
            <a:r>
              <a:rPr lang="ja-JP" altLang="en-US" dirty="0"/>
              <a:t>「ステップ </a:t>
            </a:r>
            <a:r>
              <a:rPr lang="en-US" altLang="ja-JP" dirty="0"/>
              <a:t>4: </a:t>
            </a:r>
            <a:r>
              <a:rPr lang="ja-JP" altLang="en-US" dirty="0"/>
              <a:t>ストレージの追加」はデフォルトのままでよい</a:t>
            </a:r>
            <a:r>
              <a:rPr lang="ja-JP" altLang="en-US" dirty="0" smtClean="0"/>
              <a:t>。</a:t>
            </a:r>
            <a:endParaRPr lang="en-US" altLang="ja-JP" dirty="0" smtClean="0"/>
          </a:p>
          <a:p>
            <a:r>
              <a:rPr lang="en-US" altLang="ja-JP" dirty="0" smtClean="0"/>
              <a:t>11. </a:t>
            </a:r>
            <a:r>
              <a:rPr lang="ja-JP" altLang="en-US" dirty="0"/>
              <a:t>「ステップ </a:t>
            </a:r>
            <a:r>
              <a:rPr lang="en-US" altLang="ja-JP" dirty="0"/>
              <a:t>5: </a:t>
            </a:r>
            <a:r>
              <a:rPr lang="ja-JP" altLang="en-US" dirty="0"/>
              <a:t>タグの追加」はデフォルトのままでよい</a:t>
            </a:r>
            <a:r>
              <a:rPr lang="ja-JP" altLang="en-US" dirty="0" smtClean="0"/>
              <a:t>。 </a:t>
            </a:r>
            <a:r>
              <a:rPr lang="en-US" altLang="ja-JP" dirty="0" smtClean="0"/>
              <a:t>(</a:t>
            </a:r>
            <a:r>
              <a:rPr lang="ja-JP" altLang="en-US" dirty="0" smtClean="0"/>
              <a:t>タグを付けてもよい。</a:t>
            </a:r>
            <a:r>
              <a:rPr lang="en-US" altLang="ja-JP" dirty="0" smtClean="0"/>
              <a:t>)</a:t>
            </a:r>
          </a:p>
          <a:p>
            <a:r>
              <a:rPr lang="en-US" altLang="ja-JP" dirty="0" smtClean="0"/>
              <a:t>12. </a:t>
            </a:r>
            <a:r>
              <a:rPr lang="ja-JP" altLang="en-US" b="1" dirty="0" smtClean="0">
                <a:solidFill>
                  <a:srgbClr val="FF0000"/>
                </a:solidFill>
              </a:rPr>
              <a:t>これが肝心。</a:t>
            </a:r>
            <a:r>
              <a:rPr lang="ja-JP" altLang="en-US" dirty="0" smtClean="0"/>
              <a:t>「</a:t>
            </a:r>
            <a:r>
              <a:rPr lang="ja-JP" altLang="en-US" dirty="0"/>
              <a:t>ステップ </a:t>
            </a:r>
            <a:r>
              <a:rPr lang="en-US" altLang="ja-JP" dirty="0"/>
              <a:t>6: </a:t>
            </a:r>
            <a:r>
              <a:rPr lang="ja-JP" altLang="en-US" dirty="0"/>
              <a:t>セキュリティグループの設定」で、新しいセキュリティグループを作成する</a:t>
            </a:r>
            <a:r>
              <a:rPr lang="ja-JP" altLang="en-US" dirty="0" smtClean="0"/>
              <a:t>。ルール</a:t>
            </a:r>
            <a:r>
              <a:rPr lang="ja-JP" altLang="en-US" dirty="0"/>
              <a:t>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endParaRPr lang="ja-JP" altLang="en-US" dirty="0" smtClean="0"/>
          </a:p>
        </p:txBody>
      </p:sp>
      <p:pic>
        <p:nvPicPr>
          <p:cNvPr id="6" name="図 5"/>
          <p:cNvPicPr>
            <a:picLocks noChangeAspect="1"/>
          </p:cNvPicPr>
          <p:nvPr/>
        </p:nvPicPr>
        <p:blipFill>
          <a:blip r:embed="rId2"/>
          <a:stretch>
            <a:fillRect/>
          </a:stretch>
        </p:blipFill>
        <p:spPr>
          <a:xfrm>
            <a:off x="1079040" y="3288134"/>
            <a:ext cx="9244505" cy="2391323"/>
          </a:xfrm>
          <a:prstGeom prst="rect">
            <a:avLst/>
          </a:prstGeom>
        </p:spPr>
      </p:pic>
      <p:sp>
        <p:nvSpPr>
          <p:cNvPr id="7" name="正方形/長方形 6"/>
          <p:cNvSpPr/>
          <p:nvPr/>
        </p:nvSpPr>
        <p:spPr>
          <a:xfrm>
            <a:off x="1125315" y="4494681"/>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117432" y="5346019"/>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https://thintele:MikakaNet2020@github.com/IPA-CyberLab/IPA-DN-ThinApps-Private.git --recursive -b </a:t>
            </a:r>
            <a:r>
              <a:rPr lang="en-US" altLang="ja-JP" sz="1200" dirty="0" smtClean="0">
                <a:solidFill>
                  <a:schemeClr val="bg1"/>
                </a:solidFill>
                <a:latin typeface="Consolas" panose="020B0609020204030204" pitchFamily="49" charset="0"/>
              </a:rPr>
              <a:t>beta7preview9</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ファイルが </a:t>
            </a:r>
            <a:r>
              <a:rPr kumimoji="1" lang="en-US" altLang="ja-JP" dirty="0" smtClean="0"/>
              <a:t>ThinGate.ini </a:t>
            </a:r>
            <a:r>
              <a:rPr kumimoji="1" lang="ja-JP" altLang="en-US" dirty="0" smtClean="0"/>
              <a:t>ファイルに上書きされる。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8389</TotalTime>
  <Words>41728</Words>
  <Application>Microsoft Office PowerPoint</Application>
  <PresentationFormat>ワイド画面</PresentationFormat>
  <Paragraphs>2424</Paragraphs>
  <Slides>199</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199</vt:i4>
      </vt:variant>
    </vt:vector>
  </HeadingPairs>
  <TitlesOfParts>
    <vt:vector size="211"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読者は、10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コントローラおよび中継ゲートウェイのバックアップ</vt:lpstr>
      <vt:lpstr>9-11. コントローラで自主的に作られる設定データの世代バックアップ</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Windows ユーザー</dc:creator>
  <cp:lastModifiedBy>yagi</cp:lastModifiedBy>
  <cp:revision>3587</cp:revision>
  <dcterms:created xsi:type="dcterms:W3CDTF">2017-10-22T02:50:05Z</dcterms:created>
  <dcterms:modified xsi:type="dcterms:W3CDTF">2021-01-24T08:31:26Z</dcterms:modified>
</cp:coreProperties>
</file>